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7" r:id="rId1"/>
  </p:sldMasterIdLst>
  <p:sldIdLst>
    <p:sldId id="256" r:id="rId2"/>
    <p:sldId id="265" r:id="rId3"/>
    <p:sldId id="264" r:id="rId4"/>
    <p:sldId id="261" r:id="rId5"/>
    <p:sldId id="268" r:id="rId6"/>
    <p:sldId id="259" r:id="rId7"/>
    <p:sldId id="258" r:id="rId8"/>
    <p:sldId id="257" r:id="rId9"/>
    <p:sldId id="266" r:id="rId10"/>
    <p:sldId id="263" r:id="rId11"/>
    <p:sldId id="260" r:id="rId12"/>
    <p:sldId id="269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FDAE243-35B3-4F71-8B90-A0A3A22C642E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14A95D23-F668-475F-A59D-67D848A69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B784-B0D5-42B5-87B0-87D6F429129E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86184-02BA-432A-BE22-5B64D1FC7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1FDE-40BA-4016-80B0-C1A39BFF89A2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1829-1C8A-4FF0-BC0F-B48C4B233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D7F1-D805-4933-9528-4C1F66521D59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5DBC-C2BD-4D8C-82C5-75A5834F4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7D75-F7D3-49D5-A6D6-BE92C02B36BC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592F-5CB3-4EA0-8884-41561BE2C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1744-805B-4919-B89D-B6450D2B81EE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BD57-3538-4352-9CBE-906BE7AE4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9"/>
            <p:cNvSpPr/>
            <p:nvPr userDrawn="1"/>
          </p:nvSpPr>
          <p:spPr>
            <a:xfrm>
              <a:off x="1521380" y="380868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C9F60-2A64-48B5-8A5E-F15ACE643400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A6BC-6C52-452F-A64A-3512FECDD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14"/>
            <p:cNvSpPr/>
            <p:nvPr userDrawn="1"/>
          </p:nvSpPr>
          <p:spPr>
            <a:xfrm>
              <a:off x="1521575" y="380483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10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6CD3-5F02-463C-AA75-4C357607A41B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94C08-C314-437A-9E5D-67C3EE725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9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A04B-0B13-44C9-BF90-097BE2043AA7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94A5-8304-4D90-AEBA-F2380101D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14"/>
            <p:cNvSpPr/>
            <p:nvPr userDrawn="1"/>
          </p:nvSpPr>
          <p:spPr>
            <a:xfrm>
              <a:off x="1521346" y="380797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10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07A2-1E93-47B8-BF3C-7B1508870A1B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9D0F-D285-4803-9EBF-B90CCB0E5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1D29-B91D-4324-B2ED-905AC3775E4C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8415-B168-4649-BC54-DFC5A2907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90C72-D007-4CC2-8808-392EED23A7F0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9682-E4C8-4D0A-9E29-ACBC621FB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1A002-DDD8-481D-B4B5-F01ED6EF33D3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6042-F599-4207-8D35-5302000B3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0DEB16B4-D9B3-41F9-BF8A-1B3D8EA25571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21A355EC-8493-4E49-8180-1058F3D92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E594-2C5F-4B83-AAFF-310E013CE7CF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E2F5-9DDF-4D34-AE51-1F1B81112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0694-BE77-4D2E-BA0D-5EC667C8FA9B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4DFB-4E23-47C6-A1CF-EFDA7FAF5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9"/>
            <p:cNvSpPr/>
            <p:nvPr userDrawn="1"/>
          </p:nvSpPr>
          <p:spPr>
            <a:xfrm>
              <a:off x="1522260" y="380607"/>
              <a:ext cx="3657600" cy="4723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8A5DA-ACFF-4859-B3EA-B01B07391CE8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58DA-86DC-434C-BB69-CA39BA796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78CE-4DCF-4707-9EEE-7906EC5909FF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549C-A1A3-4430-ACB2-77C4B049F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F134B-1550-4C3D-BDFC-30C89857EB54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ADFF-8455-459B-B99D-4814F1D4B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9379-5DF0-425D-9EDA-7C6423005B68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1EA6E-B5A6-421B-AF00-17763A7B4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9BDBB28C-A828-4B2E-A08F-DE5C252F3909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>
              <a:defRPr/>
            </a:pPr>
            <a:fld id="{C6459AE1-6F08-40ED-82A1-19655223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7" r:id="rId2"/>
    <p:sldLayoutId id="2147484239" r:id="rId3"/>
    <p:sldLayoutId id="2147484236" r:id="rId4"/>
    <p:sldLayoutId id="2147484235" r:id="rId5"/>
    <p:sldLayoutId id="2147484240" r:id="rId6"/>
    <p:sldLayoutId id="2147484234" r:id="rId7"/>
    <p:sldLayoutId id="2147484241" r:id="rId8"/>
    <p:sldLayoutId id="2147484233" r:id="rId9"/>
    <p:sldLayoutId id="2147484232" r:id="rId10"/>
    <p:sldLayoutId id="2147484231" r:id="rId11"/>
    <p:sldLayoutId id="2147484230" r:id="rId12"/>
    <p:sldLayoutId id="2147484229" r:id="rId13"/>
    <p:sldLayoutId id="2147484228" r:id="rId14"/>
    <p:sldLayoutId id="2147484242" r:id="rId15"/>
    <p:sldLayoutId id="2147484243" r:id="rId16"/>
    <p:sldLayoutId id="2147484244" r:id="rId17"/>
    <p:sldLayoutId id="2147484245" r:id="rId18"/>
    <p:sldLayoutId id="2147484227" r:id="rId19"/>
    <p:sldLayoutId id="2147484226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</a:defRPr>
      </a:lvl9pPr>
    </p:titleStyle>
    <p:bodyStyle>
      <a:lvl1pPr marL="463550" indent="-463550" algn="l" rtl="0" eaLnBrk="0" fontAlgn="base" hangingPunct="0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215900" y="996950"/>
            <a:ext cx="6477000" cy="1914525"/>
          </a:xfrm>
        </p:spPr>
        <p:txBody>
          <a:bodyPr/>
          <a:lstStyle/>
          <a:p>
            <a:r>
              <a:rPr lang="en-US" smtClean="0"/>
              <a:t>Should MLCs be more Proactive?</a:t>
            </a:r>
          </a:p>
        </p:txBody>
      </p:sp>
      <p:sp>
        <p:nvSpPr>
          <p:cNvPr id="22530" name="Subtitle 2"/>
          <p:cNvSpPr>
            <a:spLocks noGrp="1"/>
          </p:cNvSpPr>
          <p:nvPr>
            <p:ph type="subTitle" idx="1"/>
          </p:nvPr>
        </p:nvSpPr>
        <p:spPr>
          <a:xfrm>
            <a:off x="215900" y="3373438"/>
            <a:ext cx="6477000" cy="22113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John O’Donoghue</a:t>
            </a:r>
          </a:p>
          <a:p>
            <a:pPr>
              <a:spcBef>
                <a:spcPct val="0"/>
              </a:spcBef>
            </a:pPr>
            <a:r>
              <a:rPr lang="en-US" smtClean="0"/>
              <a:t>Lisa O’Keeffe</a:t>
            </a:r>
          </a:p>
          <a:p>
            <a:pPr>
              <a:spcBef>
                <a:spcPct val="0"/>
              </a:spcBef>
            </a:pPr>
            <a:r>
              <a:rPr lang="en-US" smtClean="0"/>
              <a:t>Olivia Gill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Mathematics Learning Centre</a:t>
            </a:r>
          </a:p>
          <a:p>
            <a:pPr>
              <a:spcBef>
                <a:spcPct val="0"/>
              </a:spcBef>
            </a:pPr>
            <a:r>
              <a:rPr lang="en-US" smtClean="0"/>
              <a:t>University of Limerick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Profiles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Already MLCs are playing a role in creating multiple profiles</a:t>
            </a:r>
          </a:p>
          <a:p>
            <a:pPr lvl="1" eaLnBrk="1" hangingPunct="1"/>
            <a:r>
              <a:rPr lang="en-US" sz="2800" smtClean="0"/>
              <a:t>Access</a:t>
            </a:r>
          </a:p>
          <a:p>
            <a:pPr lvl="1" eaLnBrk="1" hangingPunct="1"/>
            <a:r>
              <a:rPr lang="en-US" sz="2800" smtClean="0"/>
              <a:t>Special engineering exams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35451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Project </a:t>
            </a:r>
            <a:r>
              <a:rPr lang="en-US" sz="2800" dirty="0" err="1" smtClean="0"/>
              <a:t>Maths</a:t>
            </a:r>
            <a:r>
              <a:rPr lang="en-US" sz="2800" dirty="0" smtClean="0"/>
              <a:t> will not make the </a:t>
            </a:r>
            <a:r>
              <a:rPr lang="en-US" sz="2800" dirty="0" err="1" smtClean="0"/>
              <a:t>MLCs</a:t>
            </a:r>
            <a:r>
              <a:rPr lang="en-US" sz="2800" dirty="0" smtClean="0"/>
              <a:t> redundant…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Why?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Students will enter university with better preparation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Students will be better matched to the demands of higher education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New gaps initially e.g. vectors, matrices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Gaps will persist until mathematics departments respond by reviewing their </a:t>
            </a:r>
            <a:r>
              <a:rPr lang="en-US" dirty="0" err="1" smtClean="0"/>
              <a:t>programme</a:t>
            </a:r>
            <a:r>
              <a:rPr lang="en-US" dirty="0" smtClean="0"/>
              <a:t> offerings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Low achievers will still require support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914400" y="287338"/>
            <a:ext cx="7634288" cy="868362"/>
          </a:xfrm>
        </p:spPr>
        <p:txBody>
          <a:bodyPr/>
          <a:lstStyle/>
          <a:p>
            <a:pPr eaLnBrk="1" hangingPunct="1"/>
            <a:r>
              <a:rPr lang="en-US" smtClean="0"/>
              <a:t>How will we be more Proactive?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155700"/>
            <a:ext cx="7313613" cy="54673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Business as usual until 2014/15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Anticipate a dip 2012 - 2014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Students making the transition from traditional JC to PM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Anticipate a dip 2015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First PM graduates (1</a:t>
            </a:r>
            <a:r>
              <a:rPr lang="en-US" baseline="30000" dirty="0" smtClean="0"/>
              <a:t>st</a:t>
            </a:r>
            <a:r>
              <a:rPr lang="en-US" dirty="0" smtClean="0"/>
              <a:t> year – Leaving Cert)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to work with mathematics departments to effect review of current offerings in view of gaps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to provide topic based workshops or additional  online support to fill gaps (in preparation)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Enhanced role for online support (in development)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More active collaboration between </a:t>
            </a:r>
            <a:r>
              <a:rPr lang="en-US" dirty="0" err="1" smtClean="0"/>
              <a:t>MLCs</a:t>
            </a:r>
            <a:r>
              <a:rPr lang="en-US" dirty="0" smtClean="0"/>
              <a:t> and sharing of resources and insights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Research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Environment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changed and changing environment demands a more proactive stance by the MLCs for a variety of reasons related to the drivers of change which are identified as follows…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Drivers of Change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Economic Austerity</a:t>
            </a:r>
          </a:p>
          <a:p>
            <a:pPr eaLnBrk="1" hangingPunct="1"/>
            <a:r>
              <a:rPr lang="en-US" sz="3200" smtClean="0"/>
              <a:t>Smart Economy</a:t>
            </a:r>
          </a:p>
          <a:p>
            <a:pPr eaLnBrk="1" hangingPunct="1"/>
            <a:r>
              <a:rPr lang="en-US" sz="3200" smtClean="0"/>
              <a:t>Mass Higher Education</a:t>
            </a:r>
          </a:p>
          <a:p>
            <a:pPr eaLnBrk="1" hangingPunct="1"/>
            <a:r>
              <a:rPr lang="en-US" sz="3200" smtClean="0"/>
              <a:t>Changing Profile of Entering Students</a:t>
            </a:r>
          </a:p>
          <a:p>
            <a:pPr lvl="1" eaLnBrk="1" hangingPunct="1"/>
            <a:r>
              <a:rPr lang="en-US" sz="3000" smtClean="0"/>
              <a:t>Project Maths</a:t>
            </a:r>
          </a:p>
          <a:p>
            <a:pPr lvl="1" eaLnBrk="1" hangingPunct="1"/>
            <a:r>
              <a:rPr lang="en-US" sz="3000" smtClean="0"/>
              <a:t>Other developments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Austerity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783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Current economic climate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Increase in student numbers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Increase in diversity of backgrounds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Increase in the number of degree programmes being offered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Decrease in funding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Cost Effective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Smart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35138"/>
            <a:ext cx="7313613" cy="47783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smart economy will demand in mathematical terms more people attaining higher levels of  mathematics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Professionals in numerate disciplines performing at higher levels which will demand more mathematics.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more mathematically literate general population is envisaged/demanded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quality of the numerate professions e.g. the engineers, is more crucially dependent on the quality of the mathematical achievement of the entrants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595" b="1" dirty="0" smtClean="0"/>
              <a:t>This will need additional support to be achieved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 </a:t>
            </a:r>
            <a:r>
              <a:rPr lang="en-US" sz="2595" b="1" dirty="0" err="1" smtClean="0"/>
              <a:t>MLCs</a:t>
            </a:r>
            <a:r>
              <a:rPr lang="en-US" sz="2595" b="1" dirty="0" smtClean="0"/>
              <a:t>!!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 Higher Education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Pressure for a more varied profile in mathematics entry requirements</a:t>
            </a:r>
          </a:p>
          <a:p>
            <a:pPr eaLnBrk="1" hangingPunct="1"/>
            <a:r>
              <a:rPr lang="en-US" smtClean="0"/>
              <a:t>Cause </a:t>
            </a:r>
            <a:r>
              <a:rPr lang="en-US" smtClean="0">
                <a:latin typeface="Wingdings" pitchFamily="2" charset="2"/>
              </a:rPr>
              <a:t></a:t>
            </a:r>
            <a:r>
              <a:rPr lang="en-US" smtClean="0"/>
              <a:t> government policy for mass higher education</a:t>
            </a:r>
          </a:p>
          <a:p>
            <a:pPr lvl="1" eaLnBrk="1" hangingPunct="1"/>
            <a:r>
              <a:rPr lang="en-US" smtClean="0"/>
              <a:t>Currently 70% of current population</a:t>
            </a:r>
          </a:p>
          <a:p>
            <a:pPr lvl="1" eaLnBrk="1" hangingPunct="1"/>
            <a:r>
              <a:rPr lang="en-US" smtClean="0"/>
              <a:t>Projected participation of c. 90%.</a:t>
            </a:r>
          </a:p>
          <a:p>
            <a:pPr eaLnBrk="1" hangingPunct="1"/>
            <a:r>
              <a:rPr lang="en-US" smtClean="0"/>
              <a:t>Only possible through a relaxation of gatekeeping function of mathematics</a:t>
            </a:r>
          </a:p>
          <a:p>
            <a:pPr lvl="1" eaLnBrk="1" hangingPunct="1"/>
            <a:r>
              <a:rPr lang="en-US" smtClean="0"/>
              <a:t>Implies a more varied profile of entry routes</a:t>
            </a:r>
          </a:p>
          <a:p>
            <a:pPr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8" y="530225"/>
            <a:ext cx="8139112" cy="868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Traditional Profile of Entering Students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Entry standards traditionally has been very homogeneous from a mathematics point of view</a:t>
            </a:r>
          </a:p>
          <a:p>
            <a:pPr lvl="1" eaLnBrk="1" hangingPunct="1"/>
            <a:r>
              <a:rPr lang="en-US" smtClean="0"/>
              <a:t>University</a:t>
            </a:r>
          </a:p>
          <a:p>
            <a:pPr lvl="2" eaLnBrk="1" hangingPunct="1"/>
            <a:r>
              <a:rPr lang="en-US" smtClean="0"/>
              <a:t>Leaving Certificate Higher</a:t>
            </a:r>
          </a:p>
          <a:p>
            <a:pPr lvl="2" eaLnBrk="1" hangingPunct="1"/>
            <a:r>
              <a:rPr lang="en-US" smtClean="0"/>
              <a:t>Leaving Certificate Ordinary</a:t>
            </a:r>
          </a:p>
          <a:p>
            <a:pPr lvl="1" eaLnBrk="1" hangingPunct="1"/>
            <a:r>
              <a:rPr lang="en-US" smtClean="0"/>
              <a:t>IOTs</a:t>
            </a:r>
          </a:p>
          <a:p>
            <a:pPr lvl="2" eaLnBrk="1" hangingPunct="1"/>
            <a:r>
              <a:rPr lang="en-US" smtClean="0"/>
              <a:t>Leaving Certificate Higher</a:t>
            </a:r>
          </a:p>
          <a:p>
            <a:pPr lvl="2" eaLnBrk="1" hangingPunct="1"/>
            <a:r>
              <a:rPr lang="en-US" smtClean="0"/>
              <a:t>Leaving Certificate Ordinary</a:t>
            </a:r>
          </a:p>
          <a:p>
            <a:pPr lvl="2" eaLnBrk="1" hangingPunct="1"/>
            <a:r>
              <a:rPr lang="en-US" smtClean="0"/>
              <a:t>Other (Foundation, FETAC, LCAP)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in Profile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Impacts in 2 ways:</a:t>
            </a:r>
          </a:p>
          <a:p>
            <a:pPr lvl="1" eaLnBrk="1" hangingPunct="1"/>
            <a:r>
              <a:rPr lang="en-US" smtClean="0"/>
              <a:t>Preparedness of traditional groups</a:t>
            </a:r>
          </a:p>
          <a:p>
            <a:pPr lvl="1" eaLnBrk="1" hangingPunct="1"/>
            <a:r>
              <a:rPr lang="en-US" smtClean="0"/>
              <a:t>Arrival of new groups</a:t>
            </a:r>
          </a:p>
          <a:p>
            <a:pPr lvl="2" eaLnBrk="1" hangingPunct="1"/>
            <a:r>
              <a:rPr lang="en-US" smtClean="0"/>
              <a:t>Mature Students (Leaving Cert)</a:t>
            </a:r>
          </a:p>
          <a:p>
            <a:pPr lvl="2" eaLnBrk="1" hangingPunct="1"/>
            <a:r>
              <a:rPr lang="en-US" smtClean="0"/>
              <a:t>Mature Students (No Leaving Cert)</a:t>
            </a:r>
          </a:p>
          <a:p>
            <a:pPr lvl="2" eaLnBrk="1" hangingPunct="1"/>
            <a:r>
              <a:rPr lang="en-US" smtClean="0"/>
              <a:t>Mature Students (Access)</a:t>
            </a:r>
          </a:p>
          <a:p>
            <a:pPr lvl="2" eaLnBrk="1" hangingPunct="1"/>
            <a:r>
              <a:rPr lang="en-US" smtClean="0"/>
              <a:t>Non-nationals (Mature)</a:t>
            </a:r>
          </a:p>
          <a:p>
            <a:pPr lvl="1" eaLnBrk="1" hangingPunct="1"/>
            <a:r>
              <a:rPr lang="en-US" smtClean="0"/>
              <a:t>Other</a:t>
            </a:r>
          </a:p>
          <a:p>
            <a:pPr lvl="2" eaLnBrk="1" hangingPunct="1"/>
            <a:r>
              <a:rPr lang="en-US" smtClean="0"/>
              <a:t>Labour Market Activation</a:t>
            </a:r>
          </a:p>
          <a:p>
            <a:pPr lvl="2" eaLnBrk="1" hangingPunct="1"/>
            <a:r>
              <a:rPr lang="en-US" smtClean="0"/>
              <a:t>??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in Profile</a:t>
            </a:r>
          </a:p>
        </p:txBody>
      </p:sp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338" y="1685925"/>
            <a:ext cx="8564562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138</TotalTime>
  <Words>443</Words>
  <Application>Microsoft Macintosh PowerPoint</Application>
  <PresentationFormat>On-screen Show (4:3)</PresentationFormat>
  <Paragraphs>86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Arial</vt:lpstr>
      <vt:lpstr>Goudy Old Style</vt:lpstr>
      <vt:lpstr>Calibri</vt:lpstr>
      <vt:lpstr>Rockwell</vt:lpstr>
      <vt:lpstr>Impact</vt:lpstr>
      <vt:lpstr>Wingdings</vt:lpstr>
      <vt:lpstr>Inkwell</vt:lpstr>
      <vt:lpstr>Inkwell</vt:lpstr>
      <vt:lpstr>Inkwell</vt:lpstr>
      <vt:lpstr>Inkwell</vt:lpstr>
      <vt:lpstr>Inkwell</vt:lpstr>
      <vt:lpstr>Inkwell</vt:lpstr>
      <vt:lpstr>Inkwell</vt:lpstr>
      <vt:lpstr>Inkwell</vt:lpstr>
      <vt:lpstr>Inkwell</vt:lpstr>
      <vt:lpstr>Should MLCs be more Proactive?</vt:lpstr>
      <vt:lpstr>Changing Environment</vt:lpstr>
      <vt:lpstr>Drivers of Change</vt:lpstr>
      <vt:lpstr>Economic Austerity</vt:lpstr>
      <vt:lpstr>The Smart Economy</vt:lpstr>
      <vt:lpstr>Mass Higher Education</vt:lpstr>
      <vt:lpstr>Traditional Profile of Entering Students</vt:lpstr>
      <vt:lpstr>Change in Profile</vt:lpstr>
      <vt:lpstr>Change in Profile</vt:lpstr>
      <vt:lpstr>Different Profiles</vt:lpstr>
      <vt:lpstr>Project Maths</vt:lpstr>
      <vt:lpstr>How will we be more Proactive?</vt:lpstr>
    </vt:vector>
  </TitlesOfParts>
  <Company>University of Limerick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MLCs be more Proactive?</dc:title>
  <dc:creator>Olivia Gill</dc:creator>
  <cp:lastModifiedBy>ULStaff</cp:lastModifiedBy>
  <cp:revision>4</cp:revision>
  <dcterms:created xsi:type="dcterms:W3CDTF">2010-11-26T10:26:49Z</dcterms:created>
  <dcterms:modified xsi:type="dcterms:W3CDTF">2011-02-02T14:59:33Z</dcterms:modified>
</cp:coreProperties>
</file>